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E62615-12DD-4341-AF44-A41694E1C0CA}">
  <a:tblStyle styleId="{4BE62615-12DD-4341-AF44-A41694E1C0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44B641E-4560-42A2-8B41-F26B9F41C8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7.xml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b33db97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b33db97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a43d405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a43d405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0e0267d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b0e0267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33db97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33db97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b33db97c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b33db97c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33db97c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33db97c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33db97c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b33db97c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b33db97c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b33db97c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a43d40531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a43d40531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b33db97c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b33db97c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0e0267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0e0267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33db97c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33db97c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b33db97c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b33db97c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b33db97c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b33db97c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33db97c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33db97c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b33db97c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b33db97c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b33db97c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b33db97c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a43d4053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a43d4053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b0ee03a8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b0ee03a8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b3b1634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b3b1634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b0ee03a8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b0ee03a8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b0e026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b0e026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b3b1634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b3b1634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43d405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43d405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b3b1634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b3b1634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b3b1634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b3b1634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b0e0267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b0e0267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33db97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33db97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ieeexplore.ieee.org/document/9183842" TargetMode="External"/><Relationship Id="rId4" Type="http://schemas.openxmlformats.org/officeDocument/2006/relationships/hyperlink" Target="https://www.sciencedirect.com/science/article/pii/S2542660519300241" TargetMode="External"/><Relationship Id="rId5" Type="http://schemas.openxmlformats.org/officeDocument/2006/relationships/hyperlink" Target="https://www.wireshark.org/docs/wsug_html_chunked/ChIOOpenSection.html" TargetMode="External"/><Relationship Id="rId6" Type="http://schemas.openxmlformats.org/officeDocument/2006/relationships/hyperlink" Target="https://hackertarget.com/tshark-tutorial-and-filter-example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cslab.hksecurity.net/Datasets/iot-network-intrusion-dataset" TargetMode="External"/><Relationship Id="rId4" Type="http://schemas.openxmlformats.org/officeDocument/2006/relationships/hyperlink" Target="https://colab.research.google.com/drive/1rxQypSQ_22PnkOfWJoBDQXaSo5OkO3oX?authuser=2#scrollTo=6IYWuoT4lDii" TargetMode="External"/><Relationship Id="rId5" Type="http://schemas.openxmlformats.org/officeDocument/2006/relationships/hyperlink" Target="https://colab.research.google.com/drive/1rSGC1zH8M_ANtFLje8Y4urn6qWuyynS7?authuser=2#scrollTo=mBhwtDJhWAQj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557525" y="681775"/>
            <a:ext cx="8520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Anomaly Detection on loT Network Intrusion Using Machine Learning</a:t>
            </a:r>
            <a:endParaRPr b="1" sz="39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23176" y="323275"/>
            <a:ext cx="31179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Project</a:t>
            </a:r>
            <a:r>
              <a:rPr i="1" lang="en"/>
              <a:t> Presentation On</a:t>
            </a:r>
            <a:endParaRPr i="1"/>
          </a:p>
        </p:txBody>
      </p:sp>
      <p:sp>
        <p:nvSpPr>
          <p:cNvPr id="66" name="Google Shape;66;p13"/>
          <p:cNvSpPr txBox="1"/>
          <p:nvPr/>
        </p:nvSpPr>
        <p:spPr>
          <a:xfrm>
            <a:off x="6418150" y="4283800"/>
            <a:ext cx="2421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i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Nitin Sharma -202IT017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88200" y="4283800"/>
            <a:ext cx="3117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To</a:t>
            </a:r>
            <a:endParaRPr i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Bhawana Rudra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25" y="3388201"/>
            <a:ext cx="1620626" cy="153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123164" y="1971663"/>
            <a:ext cx="31179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19 May, 2021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DISTRIBUTION</a:t>
            </a:r>
            <a:endParaRPr b="1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22"/>
          <p:cNvGraphicFramePr/>
          <p:nvPr/>
        </p:nvGraphicFramePr>
        <p:xfrm>
          <a:off x="1846225" y="137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{4BE62615-12DD-4341-AF44-A41694E1C0CA}</a:tableStyleId>
              </a:tblPr>
              <a:tblGrid>
                <a:gridCol w="2362200"/>
                <a:gridCol w="2362200"/>
                <a:gridCol w="2362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Category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Sub-category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 of Packets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Normal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Normal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1,756,276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Scanning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Host Discovery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2,454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Scanning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Port Scanning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20,939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Scanning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OS/Version Detection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1,817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 in The Middle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ARP Spoofing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1,01,885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Denial of Service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SYN Flooding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64,646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Miral Botnet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Host Discovery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673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Miral Botnet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Telnet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1,924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Miral Botnet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UDP Flooding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9,49,284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Miral Botnet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ACK Flooding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75632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Miral Botnet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HTTP Flooding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10464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46" name="Google Shape;146;p22"/>
          <p:cNvSpPr txBox="1"/>
          <p:nvPr/>
        </p:nvSpPr>
        <p:spPr>
          <a:xfrm>
            <a:off x="254175" y="1611275"/>
            <a:ext cx="13047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Due to computation power constraint, I will be consider 5000 samples of packets for whole evaluation.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 GOALS</a:t>
            </a:r>
            <a:endParaRPr b="1"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87925" y="1592150"/>
            <a:ext cx="67023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goals includes 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Dataset Generation </a:t>
            </a:r>
            <a:r>
              <a:rPr lang="en" sz="1400"/>
              <a:t>: extract relevant data from pcap 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Data pre-processing : </a:t>
            </a:r>
            <a:r>
              <a:rPr lang="en" sz="1400"/>
              <a:t>removal of erroneous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ML-Model creation and training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Model hyperparameter tuning</a:t>
            </a:r>
            <a:r>
              <a:rPr lang="en" sz="1400"/>
              <a:t> : manually for ANN and using GridSearch for rest of the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Prediction and Testing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Performance Evaluation and Comparison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Evaluation Metrics : Accuracy, F1 score, Recall score</a:t>
            </a:r>
            <a:endParaRPr sz="14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49675" y="2454220"/>
            <a:ext cx="3620552" cy="15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GENERATION</a:t>
            </a:r>
            <a:endParaRPr b="1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25" y="1541750"/>
            <a:ext cx="7086600" cy="163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50" y="3379725"/>
            <a:ext cx="7086600" cy="14382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3" name="Google Shape;163;p24"/>
          <p:cNvSpPr txBox="1"/>
          <p:nvPr/>
        </p:nvSpPr>
        <p:spPr>
          <a:xfrm>
            <a:off x="7476750" y="3546238"/>
            <a:ext cx="124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Extracted Information from T-shark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235350" y="1817088"/>
            <a:ext cx="1249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Pcap file uploaded on Wireshark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GENERATION : STEPS</a:t>
            </a:r>
            <a:endParaRPr b="1"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87925" y="1592150"/>
            <a:ext cx="81054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Wireshark and Tshark command line interface for pcap file processing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Extract features from data packets in pcap files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Filter files by rules to </a:t>
            </a:r>
            <a:r>
              <a:rPr b="1" lang="en" sz="1400"/>
              <a:t>separate attack from normal packets </a:t>
            </a:r>
            <a:r>
              <a:rPr lang="en" sz="1400"/>
              <a:t>using filter rules</a:t>
            </a:r>
            <a:r>
              <a:rPr b="1" lang="en" sz="1400"/>
              <a:t>.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Repeat the process for all 42 files Combine all csv files using concatenation into Normal.csv and Attack.csv.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Label the attacks and combine csv files and remove redundant data </a:t>
            </a:r>
            <a:endParaRPr sz="14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25" y="3368675"/>
            <a:ext cx="7086600" cy="14382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PREPROCESSING - 1/2</a:t>
            </a:r>
            <a:endParaRPr b="1"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87925" y="1478700"/>
            <a:ext cx="84444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1 : Check for Null values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Step 2 : Delete records </a:t>
            </a:r>
            <a:r>
              <a:rPr lang="en" sz="1400"/>
              <a:t>with</a:t>
            </a:r>
            <a:r>
              <a:rPr lang="en" sz="1400"/>
              <a:t> Nan values for ‘ip.src’ and ‘ip.dst’.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Step 3 : Replace null values for ‘data.len’ attribute with 0 method. 							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Step 4 : Label Encoding ‘ip.src’ and ‘ip.dst’</a:t>
            </a:r>
            <a:endParaRPr sz="14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938" y="1411550"/>
            <a:ext cx="1857375" cy="142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499" y="3435550"/>
            <a:ext cx="7001600" cy="1575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PREPROCESSING - 2/2</a:t>
            </a:r>
            <a:endParaRPr b="1"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87925" y="1478700"/>
            <a:ext cx="84444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5 : Processing protocol name and Label Encoding Protocols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Step 6 : Feature scaling column 1,2,3</a:t>
            </a:r>
            <a:endParaRPr sz="14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663" y="1832863"/>
            <a:ext cx="3533775" cy="1666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425" y="3826713"/>
            <a:ext cx="5295900" cy="86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 MODELS</a:t>
            </a:r>
            <a:endParaRPr b="1"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87925" y="1478700"/>
            <a:ext cx="84444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Machine Learning models that were developed are 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arenR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arenR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 Nearest Neighbors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arenR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arenR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Nunito"/>
              <a:buAutoNum type="arabicParenR"/>
            </a:pPr>
            <a:r>
              <a:rPr b="1" lang="en" sz="1400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Decision Tree (My Contribution)</a:t>
            </a:r>
            <a:endParaRPr b="1" sz="1400">
              <a:solidFill>
                <a:srgbClr val="0B539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Nunito"/>
              <a:buAutoNum type="arabicParenR"/>
            </a:pPr>
            <a:r>
              <a:rPr b="1" lang="en" sz="1400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Naive Bayes (My Contribution)</a:t>
            </a:r>
            <a:endParaRPr b="1" sz="1400">
              <a:solidFill>
                <a:srgbClr val="0B539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Nunito"/>
              <a:buAutoNum type="arabicParenR"/>
            </a:pPr>
            <a:r>
              <a:rPr b="1" lang="en" sz="1400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Artificial Neural Network (My Contribution)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76" y="1614000"/>
            <a:ext cx="3606374" cy="3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PARAMETER TUNING</a:t>
            </a:r>
            <a:endParaRPr b="1"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87925" y="1478700"/>
            <a:ext cx="84444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For parameter tuning of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Logistic Regression, K Nearest Neighbors, Random Forest, Support Vector Machine and Decision Tree, GridSearch with 10-fold cross validation was used.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In case of Naive Bayes, there are no as such parameters to be tuned and in case of ANN manual parameter tuning was done as Gridsearch does not work for it.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				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															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													[Sample Grid-Search Code]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00" y="2757250"/>
            <a:ext cx="5772150" cy="1885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763" y="2619375"/>
            <a:ext cx="3324225" cy="933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 : LOGISTIC REGRESSION</a:t>
            </a:r>
            <a:endParaRPr b="1"/>
          </a:p>
        </p:txBody>
      </p:sp>
      <p:graphicFrame>
        <p:nvGraphicFramePr>
          <p:cNvPr id="214" name="Google Shape;214;p30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</a:t>
                      </a:r>
                      <a:r>
                        <a:rPr lang="en"/>
                        <a:t>8493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</a:t>
                      </a:r>
                      <a:r>
                        <a:rPr lang="en"/>
                        <a:t>8287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</a:t>
                      </a:r>
                      <a:r>
                        <a:rPr lang="en"/>
                        <a:t>7789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100" y="1598500"/>
            <a:ext cx="40005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2 : K-NEAREST NEIGHBOURS</a:t>
            </a:r>
            <a:endParaRPr b="1"/>
          </a:p>
        </p:txBody>
      </p:sp>
      <p:graphicFrame>
        <p:nvGraphicFramePr>
          <p:cNvPr id="222" name="Google Shape;222;p31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0.9561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600" y="1589975"/>
            <a:ext cx="39909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879025" y="1505700"/>
            <a:ext cx="7953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Abstract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Introduction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Wireshark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Environment Details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Dataset Details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Implementation Goals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Goal 1 : Dataset Generation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Goal 2 : Dataset Preprocesing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Goal 3 : </a:t>
            </a:r>
            <a:r>
              <a:rPr b="1" lang="en" sz="1600"/>
              <a:t>Hyper-parameter Tuning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Goal 4 : </a:t>
            </a:r>
            <a:r>
              <a:rPr b="1" lang="en" sz="1600"/>
              <a:t>Prediction Model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Result Comparison with Paper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Conclusion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76" name="Google Shape;76;p14"/>
          <p:cNvCxnSpPr/>
          <p:nvPr/>
        </p:nvCxnSpPr>
        <p:spPr>
          <a:xfrm flipH="1">
            <a:off x="755250" y="1671250"/>
            <a:ext cx="9600" cy="297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50" y="1681075"/>
            <a:ext cx="2725450" cy="27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3 : RANDOM FOREST</a:t>
            </a:r>
            <a:endParaRPr b="1"/>
          </a:p>
        </p:txBody>
      </p:sp>
      <p:graphicFrame>
        <p:nvGraphicFramePr>
          <p:cNvPr id="230" name="Google Shape;230;p32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425" y="1633975"/>
            <a:ext cx="40386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4 : SUPPORT VECTOR MACHINE</a:t>
            </a:r>
            <a:endParaRPr b="1"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50" y="1633975"/>
            <a:ext cx="39909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5 : NAIVE BAYES</a:t>
            </a:r>
            <a:endParaRPr b="1"/>
          </a:p>
        </p:txBody>
      </p:sp>
      <p:graphicFrame>
        <p:nvGraphicFramePr>
          <p:cNvPr id="246" name="Google Shape;246;p34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50" y="1465200"/>
            <a:ext cx="40005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6 : DECISION TREE</a:t>
            </a:r>
            <a:endParaRPr b="1"/>
          </a:p>
        </p:txBody>
      </p:sp>
      <p:graphicFrame>
        <p:nvGraphicFramePr>
          <p:cNvPr id="254" name="Google Shape;254;p35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1088500"/>
                <a:gridCol w="1319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500" y="1570425"/>
            <a:ext cx="39909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7 : NEURAL NETWORK</a:t>
            </a:r>
            <a:endParaRPr b="1"/>
          </a:p>
        </p:txBody>
      </p:sp>
      <p:graphicFrame>
        <p:nvGraphicFramePr>
          <p:cNvPr id="262" name="Google Shape;262;p36"/>
          <p:cNvGraphicFramePr/>
          <p:nvPr/>
        </p:nvGraphicFramePr>
        <p:xfrm>
          <a:off x="574325" y="22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{F44B641E-4560-42A2-8B41-F26B9F41C8C3}</a:tableStyleId>
              </a:tblPr>
              <a:tblGrid>
                <a:gridCol w="1046675"/>
                <a:gridCol w="994125"/>
                <a:gridCol w="1414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75" y="1600100"/>
            <a:ext cx="40005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7 : NEURAL NETWORK</a:t>
            </a:r>
            <a:endParaRPr b="1"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638" y="1450800"/>
            <a:ext cx="6596725" cy="3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5292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25" y="1505700"/>
            <a:ext cx="86805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our project we tried to enhance IOT security by building ML based models and testing network intrusion dataset on it.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achieved highest accuracy of 0.96 for KNN model with 0.95 f1 score and 0.94 recall.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 paper had highest score of 1 for all three metrics in case of Random Forest.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My accuracy even though is less compared to the base paper, but still is 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fairly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good.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Further study may involve finding better ways to encode ip addresses and perform same experiments in high performance systems so that full dataset can be utilized.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Also, 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into different types of attacks can be performed.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25" y="1505700"/>
            <a:ext cx="86805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Base Paper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: 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Anomaly Detection on IoT Network Intrusion Using Machine Learning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https://ieeexplore.ieee.org/document/9183842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Reference Paper : Attack and anomaly detection in IoT sensors i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n IoT sites 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using machine learning approaches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https://www.sciencedirect.com/science/article/pii/S2542660519300241</a:t>
            </a:r>
            <a:endParaRPr sz="16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Wireshark documentation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: </a:t>
            </a: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https://www.wireshark.org/docs/wsug_html_chunked/ChIOOpenSection.html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Tshark tutorial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: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https://hackertarget.com/tshark-tutorial-and-filter-examples/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235525" y="1505700"/>
            <a:ext cx="86805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: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https://ocslab.hksecurity.net/Datasets/iot-network-intrusion-dataset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Code File : anomaly-detection-dataset-creation : Dataset Creation </a:t>
            </a: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https://colab.research.google.com/drive/1rxQypSQ_22PnkOfWJoBDQXaSo5OkO3oX?authuser=2#scrollTo=6IYWuoT4lDii</a:t>
            </a:r>
            <a:endParaRPr sz="16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Code File : anomaly-detection-pre-process-and-prediction : Rest of the code </a:t>
            </a:r>
            <a:r>
              <a:rPr lang="en" sz="16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https://colab.research.google.com/drive/1rSGC1zH8M_ANtFLje8Y4urn6qWuyynS7?authuser=2#scrollTo=mBhwtDJhWAQj</a:t>
            </a:r>
            <a:endParaRPr sz="16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2150050" y="1931850"/>
            <a:ext cx="6556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THANK YOU!</a:t>
            </a:r>
            <a:endParaRPr b="1" sz="4000">
              <a:solidFill>
                <a:schemeClr val="accent1"/>
              </a:solidFill>
            </a:endParaRPr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ABSTRACT</a:t>
            </a:r>
            <a:endParaRPr b="1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25" y="1566950"/>
            <a:ext cx="85206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 increase in IOT equipped devices in all the fields, large scales of loT devices are being developed and deployed.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increases need for these devices to </a:t>
            </a:r>
            <a:r>
              <a:rPr b="1" lang="en" sz="1400"/>
              <a:t>communicate securely</a:t>
            </a:r>
            <a:r>
              <a:rPr lang="en" sz="1400"/>
              <a:t> without compromising performance, which is very challenging.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of the IOT based devices run on l</a:t>
            </a:r>
            <a:r>
              <a:rPr b="1" lang="en" sz="1400"/>
              <a:t>ow power supply</a:t>
            </a:r>
            <a:r>
              <a:rPr lang="en" sz="1400"/>
              <a:t> which hinders from applying </a:t>
            </a:r>
            <a:r>
              <a:rPr b="1" lang="en" sz="1400"/>
              <a:t>e</a:t>
            </a:r>
            <a:r>
              <a:rPr b="1" lang="en" sz="1400"/>
              <a:t>ncryption and authentication</a:t>
            </a:r>
            <a:r>
              <a:rPr lang="en" sz="1400"/>
              <a:t> as they are computation rich tasks.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 how can we safeguard our devices? : focus on </a:t>
            </a:r>
            <a:r>
              <a:rPr b="1" lang="en" sz="1400"/>
              <a:t>out-of-ordinary requests</a:t>
            </a:r>
            <a:r>
              <a:rPr lang="en" sz="1400"/>
              <a:t> on devices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AIM</a:t>
            </a:r>
            <a:r>
              <a:rPr lang="en" sz="1400"/>
              <a:t> : To build </a:t>
            </a:r>
            <a:r>
              <a:rPr b="1" lang="en" sz="1400"/>
              <a:t>different machine learning models</a:t>
            </a:r>
            <a:r>
              <a:rPr lang="en" sz="1400"/>
              <a:t> to detect anomalies in network intrusion dataset and then perform </a:t>
            </a:r>
            <a:r>
              <a:rPr b="1" lang="en" sz="1400"/>
              <a:t>performance comparison analysis</a:t>
            </a:r>
            <a:r>
              <a:rPr lang="en" sz="1400"/>
              <a:t> of these models.</a:t>
            </a:r>
            <a:endParaRPr sz="1400"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SURVEY</a:t>
            </a:r>
            <a:endParaRPr b="1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25" y="1566950"/>
            <a:ext cx="85206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Extensive research in this field has been done in previous years with data scientists exploring different datasets to different ML techniques to better understand. Two papers that I have referred for my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work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are :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[August 2020] </a:t>
            </a: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Anomaly Detection on IoT Network Intrusion Using Machine Learning :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worked on 5 different algos and achieved an accuracy of 100%.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[September 2019]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Attack and anomaly detection in IoT sensors in IoT sites using machine learning approaches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performances of several machine learning models have been compared to predict attacks and anomalies on the IoT systems accurately.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5 different machine learning (ML) algorithms have been used here and achieve highest accuracy of 99%.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- IOT</a:t>
            </a:r>
            <a:endParaRPr b="1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87025" y="1505700"/>
            <a:ext cx="8208300" cy="1297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“a dynamic global network infrastructure with </a:t>
            </a:r>
            <a:r>
              <a:rPr b="1" lang="en" sz="1400"/>
              <a:t>self configuring capabilities</a:t>
            </a:r>
            <a:r>
              <a:rPr lang="en" sz="1400"/>
              <a:t> based on, existing and evolving, interoperable information and communication technologies, where </a:t>
            </a:r>
            <a:r>
              <a:rPr b="1" lang="en" sz="1400"/>
              <a:t>physical and virtual ’Things’ have identities</a:t>
            </a:r>
            <a:r>
              <a:rPr lang="en" sz="1400"/>
              <a:t>, physical attributes, and virtual personalities and </a:t>
            </a:r>
            <a:r>
              <a:rPr b="1" lang="en" sz="1400"/>
              <a:t>use intelligent interfaces</a:t>
            </a:r>
            <a:r>
              <a:rPr lang="en" sz="1400"/>
              <a:t>, and are seamlessly integrated into the information network, </a:t>
            </a:r>
            <a:r>
              <a:rPr b="1" lang="en" sz="1400"/>
              <a:t>to connect and communicate within social, environmental, and user contexts</a:t>
            </a:r>
            <a:r>
              <a:rPr lang="en" sz="1400"/>
              <a:t>”</a:t>
            </a:r>
            <a:endParaRPr sz="140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25" y="3017200"/>
            <a:ext cx="85206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IOT technologies has been widely explored in recent years and with increase of number of devices communicating over internet, it becomes highly </a:t>
            </a:r>
            <a:r>
              <a:rPr lang="en" sz="1400"/>
              <a:t>important</a:t>
            </a:r>
            <a:r>
              <a:rPr lang="en" sz="1400"/>
              <a:t> to secure </a:t>
            </a:r>
            <a:r>
              <a:rPr lang="en" sz="1400"/>
              <a:t>communication</a:t>
            </a:r>
            <a:r>
              <a:rPr lang="en" sz="1400"/>
              <a:t> over these channels.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Applications</a:t>
            </a:r>
            <a:r>
              <a:rPr lang="en" sz="1400"/>
              <a:t> : Health, Traffic monitoring, Fire detection, Agriculture, Autonomous driving, Military, Nuclear power plants, etc.</a:t>
            </a:r>
            <a:endParaRPr sz="1400"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- IOT EXAMPLE</a:t>
            </a:r>
            <a:endParaRPr b="1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00" y="1288925"/>
            <a:ext cx="6602803" cy="37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- IOT </a:t>
            </a:r>
            <a:r>
              <a:rPr b="1" lang="en"/>
              <a:t>CHALLENGES</a:t>
            </a:r>
            <a:endParaRPr b="1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25" y="1639275"/>
            <a:ext cx="42603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Insufficient testing and updating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Concern regarding data security and privacy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Software complexity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volumes and interpretation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Integration with AI and automation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Devices require a constant power supply which is difficult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Interaction and short-range communication</a:t>
            </a:r>
            <a:endParaRPr sz="14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50" y="1704600"/>
            <a:ext cx="4513925" cy="22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WIRESHARK</a:t>
            </a:r>
            <a:endParaRPr b="1"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270700" y="1410225"/>
            <a:ext cx="6768900" cy="691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400"/>
              <a:t>Wireshark is a network packet analyzer which presents captured packet data in as much detail as possible.</a:t>
            </a:r>
            <a:endParaRPr i="1" sz="1400"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25" y="2256950"/>
            <a:ext cx="61029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Some </a:t>
            </a:r>
            <a:r>
              <a:rPr lang="en" sz="1400"/>
              <a:t>Applications 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Network administrators use it to troubleshoot network problems.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Network security engineers use it to examine security problems.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Developers use it to debug protocol implementations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TShark</a:t>
            </a:r>
            <a:r>
              <a:rPr lang="en" sz="1400"/>
              <a:t> : a CLI network protocol analyzer which lets you </a:t>
            </a:r>
            <a:r>
              <a:rPr b="1" lang="en" sz="1400"/>
              <a:t>capture packet data</a:t>
            </a:r>
            <a:r>
              <a:rPr lang="en" sz="1400"/>
              <a:t> from a live network, or </a:t>
            </a:r>
            <a:r>
              <a:rPr b="1" lang="en" sz="1400"/>
              <a:t>read packets from a previously saved capture file</a:t>
            </a:r>
            <a:r>
              <a:rPr lang="en" sz="1400"/>
              <a:t>, either printing a </a:t>
            </a:r>
            <a:r>
              <a:rPr b="1" lang="en" sz="1400"/>
              <a:t>decoded form of those packets</a:t>
            </a:r>
            <a:r>
              <a:rPr lang="en" sz="1400"/>
              <a:t> to the standard output or writing the packets to a file.</a:t>
            </a:r>
            <a:endParaRPr sz="14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725" y="2571750"/>
            <a:ext cx="2280175" cy="22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AND WORKING ENVIRONMENT</a:t>
            </a:r>
            <a:endParaRPr b="1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11725" y="2509350"/>
            <a:ext cx="37173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File Format : pcap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Total Files : 42 raw files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Each file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containing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multiple categories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of packets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Categories :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Normal/Malicious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557375" y="2406450"/>
            <a:ext cx="37173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Google colab environment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Network Intrusion Dataset from OCSLAB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Language : Python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550" y="1273014"/>
            <a:ext cx="1303900" cy="157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425" y="1539863"/>
            <a:ext cx="893937" cy="8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01950" y="1682388"/>
            <a:ext cx="2886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Network Intrusion Dataset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802575" y="4327650"/>
            <a:ext cx="7991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 Rule File</a:t>
            </a:r>
            <a:r>
              <a:rPr b="1" i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i="1"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details on rules to extract packets in readable form from pcap files.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730350" y="1737363"/>
            <a:ext cx="2649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System Setup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